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97" r:id="rId2"/>
    <p:sldId id="256" r:id="rId3"/>
    <p:sldId id="311" r:id="rId4"/>
    <p:sldId id="312" r:id="rId5"/>
    <p:sldId id="313" r:id="rId6"/>
    <p:sldId id="316" r:id="rId7"/>
    <p:sldId id="317" r:id="rId8"/>
    <p:sldId id="318" r:id="rId9"/>
    <p:sldId id="319" r:id="rId10"/>
    <p:sldId id="314" r:id="rId11"/>
    <p:sldId id="320" r:id="rId12"/>
    <p:sldId id="315" r:id="rId13"/>
    <p:sldId id="321" r:id="rId14"/>
    <p:sldId id="322" r:id="rId15"/>
    <p:sldId id="323" r:id="rId16"/>
    <p:sldId id="324" r:id="rId17"/>
    <p:sldId id="325" r:id="rId18"/>
    <p:sldId id="326" r:id="rId19"/>
    <p:sldId id="328" r:id="rId20"/>
    <p:sldId id="267" r:id="rId21"/>
    <p:sldId id="268" r:id="rId22"/>
    <p:sldId id="272" r:id="rId23"/>
    <p:sldId id="298" r:id="rId24"/>
    <p:sldId id="306" r:id="rId2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D43"/>
    <a:srgbClr val="FCD4F7"/>
    <a:srgbClr val="33DDFF"/>
    <a:srgbClr val="D7F8FF"/>
    <a:srgbClr val="66EEFC"/>
    <a:srgbClr val="F85B1C"/>
    <a:srgbClr val="7CCBDE"/>
    <a:srgbClr val="799EE9"/>
    <a:srgbClr val="EE8E74"/>
    <a:srgbClr val="FAF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78D4E-25A5-444C-A003-26BA477C0569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E504521-454E-45AE-91B8-EC2312B88D8A}">
      <dgm:prSet phldrT="[Text]" custT="1"/>
      <dgm:spPr/>
      <dgm:t>
        <a:bodyPr/>
        <a:lstStyle/>
        <a:p>
          <a:pPr rtl="1"/>
          <a:r>
            <a:rPr lang="fa-IR" sz="3200" dirty="0" smtClean="0">
              <a:cs typeface="B Titr" panose="00000700000000000000" pitchFamily="2" charset="-78"/>
            </a:rPr>
            <a:t>پرستاری</a:t>
          </a:r>
          <a:endParaRPr lang="en-US" sz="5600" dirty="0">
            <a:cs typeface="B Titr" panose="00000700000000000000" pitchFamily="2" charset="-78"/>
          </a:endParaRPr>
        </a:p>
      </dgm:t>
    </dgm:pt>
    <dgm:pt modelId="{CF277CEC-23BF-4468-8FC8-39C445B7B05A}" type="parTrans" cxnId="{2FD86811-96E0-464F-AFFD-42B3C27FA7CE}">
      <dgm:prSet/>
      <dgm:spPr/>
      <dgm:t>
        <a:bodyPr/>
        <a:lstStyle/>
        <a:p>
          <a:pPr rtl="1"/>
          <a:endParaRPr lang="en-US"/>
        </a:p>
      </dgm:t>
    </dgm:pt>
    <dgm:pt modelId="{61CF9D26-8198-44AD-861E-63A1153F4411}" type="sibTrans" cxnId="{2FD86811-96E0-464F-AFFD-42B3C27FA7CE}">
      <dgm:prSet/>
      <dgm:spPr/>
      <dgm:t>
        <a:bodyPr/>
        <a:lstStyle/>
        <a:p>
          <a:pPr rtl="1"/>
          <a:endParaRPr lang="en-US"/>
        </a:p>
      </dgm:t>
    </dgm:pt>
    <dgm:pt modelId="{2F75DE76-9520-4D59-B06F-D4D5CD7E24E9}">
      <dgm:prSet phldrT="[Text]" custT="1"/>
      <dgm:spPr/>
      <dgm:t>
        <a:bodyPr/>
        <a:lstStyle/>
        <a:p>
          <a:pPr rtl="1"/>
          <a:r>
            <a:rPr lang="fa-IR" sz="3200" dirty="0" smtClean="0"/>
            <a:t>کارشناسی پرستاری</a:t>
          </a:r>
          <a:endParaRPr lang="en-US" sz="3200" dirty="0"/>
        </a:p>
      </dgm:t>
    </dgm:pt>
    <dgm:pt modelId="{C43CF291-B043-41F4-82B0-EF9B3F5E93D1}" type="parTrans" cxnId="{2F9C5203-C429-43AF-AF32-F997FA69223E}">
      <dgm:prSet/>
      <dgm:spPr/>
      <dgm:t>
        <a:bodyPr/>
        <a:lstStyle/>
        <a:p>
          <a:pPr rtl="1"/>
          <a:endParaRPr lang="en-US"/>
        </a:p>
      </dgm:t>
    </dgm:pt>
    <dgm:pt modelId="{31F7A46E-BDFB-400F-9EDA-E30982AFB917}" type="sibTrans" cxnId="{2F9C5203-C429-43AF-AF32-F997FA69223E}">
      <dgm:prSet/>
      <dgm:spPr/>
      <dgm:t>
        <a:bodyPr/>
        <a:lstStyle/>
        <a:p>
          <a:pPr rtl="1"/>
          <a:endParaRPr lang="en-US"/>
        </a:p>
      </dgm:t>
    </dgm:pt>
    <dgm:pt modelId="{62D12390-5BCD-4F3A-98F3-438223A5C5CA}">
      <dgm:prSet phldrT="[Text]" custT="1"/>
      <dgm:spPr/>
      <dgm:t>
        <a:bodyPr/>
        <a:lstStyle/>
        <a:p>
          <a:pPr rtl="1"/>
          <a:r>
            <a:rPr lang="fa-IR" sz="3200" dirty="0" smtClean="0">
              <a:cs typeface="B Titr" panose="00000700000000000000" pitchFamily="2" charset="-78"/>
            </a:rPr>
            <a:t>مامایی</a:t>
          </a:r>
          <a:endParaRPr lang="en-US" sz="5000" dirty="0">
            <a:cs typeface="B Titr" panose="00000700000000000000" pitchFamily="2" charset="-78"/>
          </a:endParaRPr>
        </a:p>
      </dgm:t>
    </dgm:pt>
    <dgm:pt modelId="{64C7084F-314F-4D8F-A59D-36174FB52E4D}" type="parTrans" cxnId="{5EC0159D-5EF4-457B-9054-199632EAD19D}">
      <dgm:prSet/>
      <dgm:spPr/>
      <dgm:t>
        <a:bodyPr/>
        <a:lstStyle/>
        <a:p>
          <a:pPr rtl="1"/>
          <a:endParaRPr lang="en-US"/>
        </a:p>
      </dgm:t>
    </dgm:pt>
    <dgm:pt modelId="{9062ECB1-26D8-4CA4-9C82-0A803F3C5ECF}" type="sibTrans" cxnId="{5EC0159D-5EF4-457B-9054-199632EAD19D}">
      <dgm:prSet/>
      <dgm:spPr/>
      <dgm:t>
        <a:bodyPr/>
        <a:lstStyle/>
        <a:p>
          <a:pPr rtl="1"/>
          <a:endParaRPr lang="en-US"/>
        </a:p>
      </dgm:t>
    </dgm:pt>
    <dgm:pt modelId="{56322047-5C97-44C3-AF86-DAA403C07B26}">
      <dgm:prSet phldrT="[Text]" custT="1"/>
      <dgm:spPr/>
      <dgm:t>
        <a:bodyPr/>
        <a:lstStyle/>
        <a:p>
          <a:pPr rtl="1"/>
          <a:r>
            <a:rPr lang="fa-IR" sz="3200" dirty="0" smtClean="0"/>
            <a:t>کارشناسی پیوسته مامایی</a:t>
          </a:r>
          <a:endParaRPr lang="en-US" sz="3200" dirty="0"/>
        </a:p>
      </dgm:t>
    </dgm:pt>
    <dgm:pt modelId="{222445CD-345A-4E88-8664-B580FB1D7DDB}" type="parTrans" cxnId="{4065B0E3-5282-4E43-B775-2267C9F5157E}">
      <dgm:prSet/>
      <dgm:spPr/>
      <dgm:t>
        <a:bodyPr/>
        <a:lstStyle/>
        <a:p>
          <a:pPr rtl="1"/>
          <a:endParaRPr lang="en-US"/>
        </a:p>
      </dgm:t>
    </dgm:pt>
    <dgm:pt modelId="{4829212D-E144-4C1B-AF0F-580FF57CCA7E}" type="sibTrans" cxnId="{4065B0E3-5282-4E43-B775-2267C9F5157E}">
      <dgm:prSet/>
      <dgm:spPr/>
      <dgm:t>
        <a:bodyPr/>
        <a:lstStyle/>
        <a:p>
          <a:pPr rtl="1"/>
          <a:endParaRPr lang="en-US"/>
        </a:p>
      </dgm:t>
    </dgm:pt>
    <dgm:pt modelId="{7E2B57E4-3E5B-4B7B-9D2A-E99BF3A205F6}">
      <dgm:prSet phldrT="[Text]" custT="1"/>
      <dgm:spPr/>
      <dgm:t>
        <a:bodyPr/>
        <a:lstStyle/>
        <a:p>
          <a:pPr rtl="1"/>
          <a:r>
            <a:rPr lang="fa-IR" sz="3200" dirty="0" smtClean="0"/>
            <a:t>کارشناسی ارشد پرستاری اورژانس</a:t>
          </a:r>
          <a:endParaRPr lang="en-US" sz="3200" dirty="0"/>
        </a:p>
      </dgm:t>
    </dgm:pt>
    <dgm:pt modelId="{A03A4F79-4581-4D93-AF20-03B73842BCA2}" type="parTrans" cxnId="{9E3CD982-63F3-4214-9B92-0CABE840FF7D}">
      <dgm:prSet/>
      <dgm:spPr/>
      <dgm:t>
        <a:bodyPr/>
        <a:lstStyle/>
        <a:p>
          <a:endParaRPr lang="en-US"/>
        </a:p>
      </dgm:t>
    </dgm:pt>
    <dgm:pt modelId="{A2039520-8333-45EB-8196-4383DE45095F}" type="sibTrans" cxnId="{9E3CD982-63F3-4214-9B92-0CABE840FF7D}">
      <dgm:prSet/>
      <dgm:spPr/>
      <dgm:t>
        <a:bodyPr/>
        <a:lstStyle/>
        <a:p>
          <a:endParaRPr lang="en-US"/>
        </a:p>
      </dgm:t>
    </dgm:pt>
    <dgm:pt modelId="{C764D7D5-5C87-4DB3-8395-0EE7012546C2}">
      <dgm:prSet phldrT="[Text]" custT="1"/>
      <dgm:spPr/>
      <dgm:t>
        <a:bodyPr/>
        <a:lstStyle/>
        <a:p>
          <a:pPr rtl="1"/>
          <a:r>
            <a:rPr lang="fa-IR" sz="3200" dirty="0" smtClean="0"/>
            <a:t>کارشناسی ناپیوسته مامایی</a:t>
          </a:r>
          <a:endParaRPr lang="en-US" sz="3200" dirty="0"/>
        </a:p>
      </dgm:t>
    </dgm:pt>
    <dgm:pt modelId="{0CE88C46-B048-4264-BE0A-BB0653109176}" type="parTrans" cxnId="{F3CE1FB3-48F4-494B-B02A-D20E25261920}">
      <dgm:prSet/>
      <dgm:spPr/>
      <dgm:t>
        <a:bodyPr/>
        <a:lstStyle/>
        <a:p>
          <a:endParaRPr lang="en-US"/>
        </a:p>
      </dgm:t>
    </dgm:pt>
    <dgm:pt modelId="{F48A7D8A-BA00-4D80-A133-D8B2B9A16053}" type="sibTrans" cxnId="{F3CE1FB3-48F4-494B-B02A-D20E25261920}">
      <dgm:prSet/>
      <dgm:spPr/>
      <dgm:t>
        <a:bodyPr/>
        <a:lstStyle/>
        <a:p>
          <a:endParaRPr lang="en-US"/>
        </a:p>
      </dgm:t>
    </dgm:pt>
    <dgm:pt modelId="{C84B50D5-CCC4-4A98-90E5-0C797824BA5E}">
      <dgm:prSet phldrT="[Text]" custT="1"/>
      <dgm:spPr/>
      <dgm:t>
        <a:bodyPr/>
        <a:lstStyle/>
        <a:p>
          <a:pPr rtl="1"/>
          <a:r>
            <a:rPr lang="fa-IR" sz="3200" dirty="0" smtClean="0"/>
            <a:t>کارشناسی ارشد مامایی</a:t>
          </a:r>
          <a:endParaRPr lang="en-US" sz="3200" dirty="0"/>
        </a:p>
      </dgm:t>
    </dgm:pt>
    <dgm:pt modelId="{A694FE65-8EA2-47C3-9802-228DC119EFA0}" type="parTrans" cxnId="{FB012A61-F76D-4491-B47F-4F73FF6C38D1}">
      <dgm:prSet/>
      <dgm:spPr/>
      <dgm:t>
        <a:bodyPr/>
        <a:lstStyle/>
        <a:p>
          <a:endParaRPr lang="en-US"/>
        </a:p>
      </dgm:t>
    </dgm:pt>
    <dgm:pt modelId="{78BE85C6-582E-465A-ADBC-20639E5E052F}" type="sibTrans" cxnId="{FB012A61-F76D-4491-B47F-4F73FF6C38D1}">
      <dgm:prSet/>
      <dgm:spPr/>
      <dgm:t>
        <a:bodyPr/>
        <a:lstStyle/>
        <a:p>
          <a:endParaRPr lang="en-US"/>
        </a:p>
      </dgm:t>
    </dgm:pt>
    <dgm:pt modelId="{14B54AFC-4AA4-4F90-B3F8-7E5ACCF459D9}" type="pres">
      <dgm:prSet presAssocID="{4B178D4E-25A5-444C-A003-26BA477C056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B8B5DB-6554-4AFC-A90D-70A91079B034}" type="pres">
      <dgm:prSet presAssocID="{7E504521-454E-45AE-91B8-EC2312B88D8A}" presName="parentText" presStyleLbl="node1" presStyleIdx="0" presStyleCnt="2" custScaleY="762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E8855-A8B1-4A84-9175-22E958E3CC8A}" type="pres">
      <dgm:prSet presAssocID="{7E504521-454E-45AE-91B8-EC2312B88D8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4D6981-788E-4119-8B11-C206DEB88E5D}" type="pres">
      <dgm:prSet presAssocID="{62D12390-5BCD-4F3A-98F3-438223A5C5CA}" presName="parentText" presStyleLbl="node1" presStyleIdx="1" presStyleCnt="2" custScaleY="63222" custLinFactNeighborX="15053" custLinFactNeighborY="-440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6F03D6-2538-4C24-8FC3-E815C804BC5B}" type="pres">
      <dgm:prSet presAssocID="{62D12390-5BCD-4F3A-98F3-438223A5C5C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CE1FB3-48F4-494B-B02A-D20E25261920}" srcId="{62D12390-5BCD-4F3A-98F3-438223A5C5CA}" destId="{C764D7D5-5C87-4DB3-8395-0EE7012546C2}" srcOrd="1" destOrd="0" parTransId="{0CE88C46-B048-4264-BE0A-BB0653109176}" sibTransId="{F48A7D8A-BA00-4D80-A133-D8B2B9A16053}"/>
    <dgm:cxn modelId="{FB012A61-F76D-4491-B47F-4F73FF6C38D1}" srcId="{62D12390-5BCD-4F3A-98F3-438223A5C5CA}" destId="{C84B50D5-CCC4-4A98-90E5-0C797824BA5E}" srcOrd="2" destOrd="0" parTransId="{A694FE65-8EA2-47C3-9802-228DC119EFA0}" sibTransId="{78BE85C6-582E-465A-ADBC-20639E5E052F}"/>
    <dgm:cxn modelId="{5EC0159D-5EF4-457B-9054-199632EAD19D}" srcId="{4B178D4E-25A5-444C-A003-26BA477C0569}" destId="{62D12390-5BCD-4F3A-98F3-438223A5C5CA}" srcOrd="1" destOrd="0" parTransId="{64C7084F-314F-4D8F-A59D-36174FB52E4D}" sibTransId="{9062ECB1-26D8-4CA4-9C82-0A803F3C5ECF}"/>
    <dgm:cxn modelId="{BB4F5A88-BE17-4A6B-AD99-5772D8AD0146}" type="presOf" srcId="{2F75DE76-9520-4D59-B06F-D4D5CD7E24E9}" destId="{784E8855-A8B1-4A84-9175-22E958E3CC8A}" srcOrd="0" destOrd="0" presId="urn:microsoft.com/office/officeart/2005/8/layout/vList2"/>
    <dgm:cxn modelId="{2FD86811-96E0-464F-AFFD-42B3C27FA7CE}" srcId="{4B178D4E-25A5-444C-A003-26BA477C0569}" destId="{7E504521-454E-45AE-91B8-EC2312B88D8A}" srcOrd="0" destOrd="0" parTransId="{CF277CEC-23BF-4468-8FC8-39C445B7B05A}" sibTransId="{61CF9D26-8198-44AD-861E-63A1153F4411}"/>
    <dgm:cxn modelId="{8FDED1F6-179F-4813-B6ED-8D484BC0C968}" type="presOf" srcId="{7E504521-454E-45AE-91B8-EC2312B88D8A}" destId="{F5B8B5DB-6554-4AFC-A90D-70A91079B034}" srcOrd="0" destOrd="0" presId="urn:microsoft.com/office/officeart/2005/8/layout/vList2"/>
    <dgm:cxn modelId="{4065B0E3-5282-4E43-B775-2267C9F5157E}" srcId="{62D12390-5BCD-4F3A-98F3-438223A5C5CA}" destId="{56322047-5C97-44C3-AF86-DAA403C07B26}" srcOrd="0" destOrd="0" parTransId="{222445CD-345A-4E88-8664-B580FB1D7DDB}" sibTransId="{4829212D-E144-4C1B-AF0F-580FF57CCA7E}"/>
    <dgm:cxn modelId="{56D55F5B-0A68-4E57-8578-6B1D2E6B6CC7}" type="presOf" srcId="{62D12390-5BCD-4F3A-98F3-438223A5C5CA}" destId="{9E4D6981-788E-4119-8B11-C206DEB88E5D}" srcOrd="0" destOrd="0" presId="urn:microsoft.com/office/officeart/2005/8/layout/vList2"/>
    <dgm:cxn modelId="{9E3CD982-63F3-4214-9B92-0CABE840FF7D}" srcId="{7E504521-454E-45AE-91B8-EC2312B88D8A}" destId="{7E2B57E4-3E5B-4B7B-9D2A-E99BF3A205F6}" srcOrd="1" destOrd="0" parTransId="{A03A4F79-4581-4D93-AF20-03B73842BCA2}" sibTransId="{A2039520-8333-45EB-8196-4383DE45095F}"/>
    <dgm:cxn modelId="{FCE87C0D-9E2B-456B-9CE2-BD981554B3F3}" type="presOf" srcId="{4B178D4E-25A5-444C-A003-26BA477C0569}" destId="{14B54AFC-4AA4-4F90-B3F8-7E5ACCF459D9}" srcOrd="0" destOrd="0" presId="urn:microsoft.com/office/officeart/2005/8/layout/vList2"/>
    <dgm:cxn modelId="{2F9C5203-C429-43AF-AF32-F997FA69223E}" srcId="{7E504521-454E-45AE-91B8-EC2312B88D8A}" destId="{2F75DE76-9520-4D59-B06F-D4D5CD7E24E9}" srcOrd="0" destOrd="0" parTransId="{C43CF291-B043-41F4-82B0-EF9B3F5E93D1}" sibTransId="{31F7A46E-BDFB-400F-9EDA-E30982AFB917}"/>
    <dgm:cxn modelId="{8FD98F72-9FD0-4D57-A894-2B882A5604EE}" type="presOf" srcId="{7E2B57E4-3E5B-4B7B-9D2A-E99BF3A205F6}" destId="{784E8855-A8B1-4A84-9175-22E958E3CC8A}" srcOrd="0" destOrd="1" presId="urn:microsoft.com/office/officeart/2005/8/layout/vList2"/>
    <dgm:cxn modelId="{6283BC19-E74A-4829-B684-DC516237E57E}" type="presOf" srcId="{C84B50D5-CCC4-4A98-90E5-0C797824BA5E}" destId="{9C6F03D6-2538-4C24-8FC3-E815C804BC5B}" srcOrd="0" destOrd="2" presId="urn:microsoft.com/office/officeart/2005/8/layout/vList2"/>
    <dgm:cxn modelId="{7AA6320A-350C-4FA3-A9BC-ADA87FC3CD14}" type="presOf" srcId="{56322047-5C97-44C3-AF86-DAA403C07B26}" destId="{9C6F03D6-2538-4C24-8FC3-E815C804BC5B}" srcOrd="0" destOrd="0" presId="urn:microsoft.com/office/officeart/2005/8/layout/vList2"/>
    <dgm:cxn modelId="{E40C534E-30E1-4DE3-BCE1-6F75FD75960C}" type="presOf" srcId="{C764D7D5-5C87-4DB3-8395-0EE7012546C2}" destId="{9C6F03D6-2538-4C24-8FC3-E815C804BC5B}" srcOrd="0" destOrd="1" presId="urn:microsoft.com/office/officeart/2005/8/layout/vList2"/>
    <dgm:cxn modelId="{084D525E-C660-4A9B-8A24-C8998B1BF842}" type="presParOf" srcId="{14B54AFC-4AA4-4F90-B3F8-7E5ACCF459D9}" destId="{F5B8B5DB-6554-4AFC-A90D-70A91079B034}" srcOrd="0" destOrd="0" presId="urn:microsoft.com/office/officeart/2005/8/layout/vList2"/>
    <dgm:cxn modelId="{D86831CB-722F-41EA-BAF7-954A80514078}" type="presParOf" srcId="{14B54AFC-4AA4-4F90-B3F8-7E5ACCF459D9}" destId="{784E8855-A8B1-4A84-9175-22E958E3CC8A}" srcOrd="1" destOrd="0" presId="urn:microsoft.com/office/officeart/2005/8/layout/vList2"/>
    <dgm:cxn modelId="{33FF7FF7-B3F0-4C7B-A10E-C6E670B49E52}" type="presParOf" srcId="{14B54AFC-4AA4-4F90-B3F8-7E5ACCF459D9}" destId="{9E4D6981-788E-4119-8B11-C206DEB88E5D}" srcOrd="2" destOrd="0" presId="urn:microsoft.com/office/officeart/2005/8/layout/vList2"/>
    <dgm:cxn modelId="{D9AFE66E-4F73-4F30-B4DE-AA21AA8F9213}" type="presParOf" srcId="{14B54AFC-4AA4-4F90-B3F8-7E5ACCF459D9}" destId="{9C6F03D6-2538-4C24-8FC3-E815C804BC5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4E281A2-68F0-4569-9FD2-AF5442F00B5F}" type="datetimeFigureOut">
              <a:rPr lang="fa-IR" smtClean="0"/>
              <a:t>02/19/1443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A0FDF61-1CDE-43F0-9F5F-873FB7A2A8A4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351" y="569145"/>
            <a:ext cx="5494920" cy="543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819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781" y="1382734"/>
            <a:ext cx="7888226" cy="357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18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برگزاری کارگاههای مرتبط با پژوهش در زمینه های مقاله خوانی، جستجو در منابع، روش پژوهش، پروپوزال نویسی و...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معرفی </a:t>
            </a:r>
            <a:r>
              <a:rPr lang="fa-IR" sz="2400" dirty="0">
                <a:cs typeface="B Nazanin" panose="00000400000000000000" pitchFamily="2" charset="-78"/>
              </a:rPr>
              <a:t>اساتید در زمینه های تخصصی پژوهشی مرتبط با عناوین تحقیقاتی به دانشجویان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حمایت </a:t>
            </a:r>
            <a:r>
              <a:rPr lang="fa-IR" sz="2400" dirty="0">
                <a:cs typeface="B Nazanin" panose="00000400000000000000" pitchFamily="2" charset="-78"/>
              </a:rPr>
              <a:t>از طرح ها، ایده ها و برنامه های پژوهشی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مشاوره </a:t>
            </a:r>
            <a:r>
              <a:rPr lang="fa-IR" sz="2400" dirty="0">
                <a:cs typeface="B Nazanin" panose="00000400000000000000" pitchFamily="2" charset="-78"/>
              </a:rPr>
              <a:t>و راهنمایی دانشجویان جهت نگارش طرح های پژوهشی، چاپ مقاله و شرکت در همایش ها و کنگره های دانشجویی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</a:t>
            </a: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کمیته تحقیقات دانشجویی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84867" y="6130348"/>
            <a:ext cx="5409127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37839737 - داخلی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28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573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5061" y="1406413"/>
            <a:ext cx="6023813" cy="41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51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ارائه معرفی نامه جهت تهیه لباس فرم بالینی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تهیه </a:t>
            </a:r>
            <a:r>
              <a:rPr lang="fa-IR" sz="2400" dirty="0">
                <a:cs typeface="B Nazanin" panose="00000400000000000000" pitchFamily="2" charset="-78"/>
              </a:rPr>
              <a:t>و ارائه کارت دانشجویی و اتیکت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ارائه </a:t>
            </a:r>
            <a:r>
              <a:rPr lang="fa-IR" sz="2400" dirty="0">
                <a:cs typeface="B Nazanin" panose="00000400000000000000" pitchFamily="2" charset="-78"/>
              </a:rPr>
              <a:t>فرم </a:t>
            </a:r>
            <a:r>
              <a:rPr lang="fa-IR" sz="2400" dirty="0" smtClean="0">
                <a:cs typeface="B Nazanin" panose="00000400000000000000" pitchFamily="2" charset="-78"/>
              </a:rPr>
              <a:t>انتقالی، میهمانی و </a:t>
            </a:r>
            <a:r>
              <a:rPr lang="fa-IR" sz="2400" dirty="0">
                <a:cs typeface="B Nazanin" panose="00000400000000000000" pitchFamily="2" charset="-78"/>
              </a:rPr>
              <a:t>جبرانی کارآموزی ها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ارائه </a:t>
            </a:r>
            <a:r>
              <a:rPr lang="fa-IR" sz="2400" dirty="0">
                <a:cs typeface="B Nazanin" panose="00000400000000000000" pitchFamily="2" charset="-78"/>
              </a:rPr>
              <a:t>گواهی اشتغال به تحصیل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ارائه فرم میهمانی و انتقالی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هماهنگی </a:t>
            </a:r>
            <a:r>
              <a:rPr lang="fa-IR" sz="2400" dirty="0">
                <a:cs typeface="B Nazanin" panose="00000400000000000000" pitchFamily="2" charset="-78"/>
              </a:rPr>
              <a:t>جهت </a:t>
            </a:r>
            <a:r>
              <a:rPr lang="fa-IR" sz="2400" dirty="0" smtClean="0">
                <a:cs typeface="B Nazanin" panose="00000400000000000000" pitchFamily="2" charset="-78"/>
              </a:rPr>
              <a:t>سرویس های </a:t>
            </a:r>
            <a:r>
              <a:rPr lang="fa-IR" sz="2400" dirty="0">
                <a:cs typeface="B Nazanin" panose="00000400000000000000" pitchFamily="2" charset="-78"/>
              </a:rPr>
              <a:t>کارآموزی، واحدهای عملی و </a:t>
            </a:r>
            <a:r>
              <a:rPr lang="fa-IR" sz="2400" dirty="0" smtClean="0">
                <a:cs typeface="B Nazanin" panose="00000400000000000000" pitchFamily="2" charset="-78"/>
              </a:rPr>
              <a:t>کلاس های </a:t>
            </a:r>
            <a:r>
              <a:rPr lang="fa-IR" sz="2400" dirty="0">
                <a:cs typeface="B Nazanin" panose="00000400000000000000" pitchFamily="2" charset="-78"/>
              </a:rPr>
              <a:t>خارج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تهیه </a:t>
            </a:r>
            <a:r>
              <a:rPr lang="fa-IR" sz="2400" dirty="0">
                <a:cs typeface="B Nazanin" panose="00000400000000000000" pitchFamily="2" charset="-78"/>
              </a:rPr>
              <a:t>لوازم سمعی بصری کلاس ها (ماژیک، اسپیکر، پروژکتور و...) و رفع اشکال سیستم های کامپیوتری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هماهنگی </a:t>
            </a:r>
            <a:r>
              <a:rPr lang="fa-IR" sz="2400" dirty="0">
                <a:cs typeface="B Nazanin" panose="00000400000000000000" pitchFamily="2" charset="-78"/>
              </a:rPr>
              <a:t>کلاس ها و کارآموزی ها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راهنمایی </a:t>
            </a:r>
            <a:r>
              <a:rPr lang="fa-IR" sz="2400" dirty="0">
                <a:cs typeface="B Nazanin" panose="00000400000000000000" pitchFamily="2" charset="-78"/>
              </a:rPr>
              <a:t>جهت آزمایش تیتر آنتی بادی </a:t>
            </a:r>
            <a:r>
              <a:rPr lang="fa-IR" sz="2400" dirty="0" smtClean="0">
                <a:cs typeface="B Nazanin" panose="00000400000000000000" pitchFamily="2" charset="-78"/>
              </a:rPr>
              <a:t>هپاتیت</a:t>
            </a:r>
            <a:r>
              <a:rPr lang="en-US" sz="2400" dirty="0" smtClean="0">
                <a:cs typeface="B Nazanin" panose="00000400000000000000" pitchFamily="2" charset="-78"/>
              </a:rPr>
              <a:t>B </a:t>
            </a:r>
            <a:r>
              <a:rPr lang="fa-IR" sz="2400" dirty="0" smtClean="0">
                <a:cs typeface="B Nazanin" panose="00000400000000000000" pitchFamily="2" charset="-78"/>
              </a:rPr>
              <a:t> و </a:t>
            </a:r>
            <a:r>
              <a:rPr lang="fa-IR" sz="2400" dirty="0">
                <a:cs typeface="B Nazanin" panose="00000400000000000000" pitchFamily="2" charset="-78"/>
              </a:rPr>
              <a:t>ارائه </a:t>
            </a:r>
            <a:r>
              <a:rPr lang="fa-IR" sz="2400" dirty="0" smtClean="0">
                <a:cs typeface="B Nazanin" panose="00000400000000000000" pitchFamily="2" charset="-78"/>
              </a:rPr>
              <a:t>معرفی نامه </a:t>
            </a:r>
            <a:r>
              <a:rPr lang="fa-IR" sz="2400" dirty="0">
                <a:cs typeface="B Nazanin" panose="00000400000000000000" pitchFamily="2" charset="-78"/>
              </a:rPr>
              <a:t>جهت واکسیناسیون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انجام </a:t>
            </a:r>
            <a:r>
              <a:rPr lang="fa-IR" sz="2400" dirty="0">
                <a:cs typeface="B Nazanin" panose="00000400000000000000" pitchFamily="2" charset="-78"/>
              </a:rPr>
              <a:t>کلیه امور مربوط به امتحانات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نظارت </a:t>
            </a:r>
            <a:r>
              <a:rPr lang="fa-IR" sz="2400" dirty="0">
                <a:cs typeface="B Nazanin" panose="00000400000000000000" pitchFamily="2" charset="-78"/>
              </a:rPr>
              <a:t>بر حضور و غیاب دانشجویان در کلاسهای تئوری و عملی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</a:t>
            </a: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اداره آموزش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84867" y="6130348"/>
            <a:ext cx="5409127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37839737 - داخلی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14 و 16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1008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296" y="1297344"/>
            <a:ext cx="6595989" cy="406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767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برنامه ریزی</a:t>
            </a:r>
            <a:r>
              <a:rPr lang="fa-IR" sz="2400" dirty="0">
                <a:cs typeface="B Nazanin" panose="00000400000000000000" pitchFamily="2" charset="-78"/>
              </a:rPr>
              <a:t>، اجرا و پایش کلیه امور عمومی و اداری دانشکده شامل دبیرخانه، خدمات، نقلیه، تاسیسات، انبارها و حفاظت دانشکده و نظارت بر عملکرد نیروهای مرتبط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تعامل </a:t>
            </a:r>
            <a:r>
              <a:rPr lang="fa-IR" sz="2400" dirty="0">
                <a:cs typeface="B Nazanin" panose="00000400000000000000" pitchFamily="2" charset="-78"/>
              </a:rPr>
              <a:t>و همکاری با مدیریت محترم امور اداری و عمومی معاونت آموزشی دانشگاه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نظارت </a:t>
            </a:r>
            <a:r>
              <a:rPr lang="fa-IR" sz="2400" dirty="0">
                <a:cs typeface="B Nazanin" panose="00000400000000000000" pitchFamily="2" charset="-78"/>
              </a:rPr>
              <a:t>بر حسن اجرای مقررات اداری توسط کلیه کارکنان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ارائه گزارش های </a:t>
            </a:r>
            <a:r>
              <a:rPr lang="fa-IR" sz="2400" dirty="0">
                <a:cs typeface="B Nazanin" panose="00000400000000000000" pitchFamily="2" charset="-78"/>
              </a:rPr>
              <a:t>مستمر در خصوص کلیه </a:t>
            </a:r>
            <a:r>
              <a:rPr lang="fa-IR" sz="2400" dirty="0" smtClean="0">
                <a:cs typeface="B Nazanin" panose="00000400000000000000" pitchFamily="2" charset="-78"/>
              </a:rPr>
              <a:t>فعالیت های </a:t>
            </a:r>
            <a:r>
              <a:rPr lang="fa-IR" sz="2400" dirty="0">
                <a:cs typeface="B Nazanin" panose="00000400000000000000" pitchFamily="2" charset="-78"/>
              </a:rPr>
              <a:t>صورت گرفته مرتبط در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پیگیری </a:t>
            </a:r>
            <a:r>
              <a:rPr lang="fa-IR" sz="2400" dirty="0">
                <a:cs typeface="B Nazanin" panose="00000400000000000000" pitchFamily="2" charset="-78"/>
              </a:rPr>
              <a:t>مستمر امور توسعه¬ای دانشکده (</a:t>
            </a:r>
            <a:r>
              <a:rPr lang="fa-IR" sz="2400" dirty="0" smtClean="0">
                <a:cs typeface="B Nazanin" panose="00000400000000000000" pitchFamily="2" charset="-78"/>
              </a:rPr>
              <a:t>زیرساخت های سخت افزاری </a:t>
            </a:r>
            <a:r>
              <a:rPr lang="fa-IR" sz="2400" dirty="0"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cs typeface="B Nazanin" panose="00000400000000000000" pitchFamily="2" charset="-78"/>
              </a:rPr>
              <a:t>نرم افزاری</a:t>
            </a:r>
            <a:r>
              <a:rPr lang="fa-IR" sz="2400" dirty="0">
                <a:cs typeface="B Nazanin" panose="00000400000000000000" pitchFamily="2" charset="-78"/>
              </a:rPr>
              <a:t>) 			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پیگیری </a:t>
            </a:r>
            <a:r>
              <a:rPr lang="fa-IR" sz="2400" dirty="0">
                <a:cs typeface="B Nazanin" panose="00000400000000000000" pitchFamily="2" charset="-78"/>
              </a:rPr>
              <a:t>و ساماندهی امور کتابخانه و سالن رایانه و </a:t>
            </a:r>
            <a:r>
              <a:rPr lang="fa-IR" sz="2400" dirty="0" smtClean="0">
                <a:cs typeface="B Nazanin" panose="00000400000000000000" pitchFamily="2" charset="-78"/>
              </a:rPr>
              <a:t>اطلاع رسانی</a:t>
            </a:r>
            <a:r>
              <a:rPr lang="fa-IR" sz="2400" dirty="0">
                <a:cs typeface="B Nazanin" panose="00000400000000000000" pitchFamily="2" charset="-78"/>
              </a:rPr>
              <a:t>، تجهیزات سمعی و بصری و...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تعامل </a:t>
            </a:r>
            <a:r>
              <a:rPr lang="fa-IR" sz="2400" dirty="0">
                <a:cs typeface="B Nazanin" panose="00000400000000000000" pitchFamily="2" charset="-78"/>
              </a:rPr>
              <a:t>مثبت و کارآمد درون و بین بخشی به منظور ارتقای سطح کمی و کیفی </a:t>
            </a:r>
            <a:r>
              <a:rPr lang="fa-IR" sz="2400" dirty="0" smtClean="0">
                <a:cs typeface="B Nazanin" panose="00000400000000000000" pitchFamily="2" charset="-78"/>
              </a:rPr>
              <a:t>فعالیت ها</a:t>
            </a:r>
            <a:endParaRPr lang="fa-IR" sz="2400" dirty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تنظیم </a:t>
            </a:r>
            <a:r>
              <a:rPr lang="fa-IR" sz="2400" dirty="0">
                <a:cs typeface="B Nazanin" panose="00000400000000000000" pitchFamily="2" charset="-78"/>
              </a:rPr>
              <a:t>ملاقات های ریاست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پیگیری </a:t>
            </a:r>
            <a:r>
              <a:rPr lang="fa-IR" sz="2400" dirty="0">
                <a:cs typeface="B Nazanin" panose="00000400000000000000" pitchFamily="2" charset="-78"/>
              </a:rPr>
              <a:t>نامه ها و درخواست ها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انجام </a:t>
            </a:r>
            <a:r>
              <a:rPr lang="fa-IR" sz="2400" dirty="0">
                <a:cs typeface="B Nazanin" panose="00000400000000000000" pitchFamily="2" charset="-78"/>
              </a:rPr>
              <a:t>سایر امور محوله از طرف سرپرست و معاونین محترم دانشکده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</a:t>
            </a: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امور عمومی و اداری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84867" y="6130348"/>
            <a:ext cx="5409127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– داخلی 11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7342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459" y="1510651"/>
            <a:ext cx="6284779" cy="384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892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سفارش خرید کتاب های مورد نیاز اساتید و دانشجویان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امانت </a:t>
            </a:r>
            <a:r>
              <a:rPr lang="fa-IR" sz="2400" dirty="0">
                <a:cs typeface="B Nazanin" panose="00000400000000000000" pitchFamily="2" charset="-78"/>
              </a:rPr>
              <a:t>دهی کتاب ها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مسئول </a:t>
            </a:r>
            <a:r>
              <a:rPr lang="fa-IR" sz="2400" dirty="0">
                <a:cs typeface="B Nazanin" panose="00000400000000000000" pitchFamily="2" charset="-78"/>
              </a:rPr>
              <a:t>سایت دانشکده و کتابخانه</a:t>
            </a:r>
          </a:p>
          <a:p>
            <a:pPr algn="just">
              <a:lnSpc>
                <a:spcPct val="150000"/>
              </a:lnSpc>
            </a:pPr>
            <a:endParaRPr lang="fa-IR" sz="2400" dirty="0" smtClean="0"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</a:pPr>
            <a:endParaRPr lang="fa-IR" sz="2400" dirty="0"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cs typeface="B Nazanin" panose="00000400000000000000" pitchFamily="2" charset="-78"/>
              </a:rPr>
              <a:t>دانشجوی </a:t>
            </a:r>
            <a:r>
              <a:rPr lang="fa-IR" sz="2400" dirty="0">
                <a:cs typeface="B Nazanin" panose="00000400000000000000" pitchFamily="2" charset="-78"/>
              </a:rPr>
              <a:t>گرامی، شما با عضویت در کتابخانه می توانید از این کتابخانه و حتی کتابخانه های بیمارستان ها و دیگر مراکز استفاده نمایید.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</a:t>
            </a: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مسئول کتابخانه و سایت رایانه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37910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3200" b="1" dirty="0">
                <a:cs typeface="B Nazanin" panose="00000400000000000000" pitchFamily="2" charset="-78"/>
              </a:rPr>
              <a:t>بخش ها و خدمات کتابخانه:</a:t>
            </a:r>
            <a:endParaRPr lang="en-US" sz="3200" b="1" dirty="0">
              <a:cs typeface="B Nazanin" panose="00000400000000000000" pitchFamily="2" charset="-78"/>
            </a:endParaRPr>
          </a:p>
          <a:p>
            <a:pPr algn="just"/>
            <a:r>
              <a:rPr lang="fa-IR" sz="3200" b="1" dirty="0">
                <a:cs typeface="B Nazanin" panose="00000400000000000000" pitchFamily="2" charset="-78"/>
              </a:rPr>
              <a:t>1. بخش مرجع، مخزن و امانت: </a:t>
            </a:r>
            <a:r>
              <a:rPr lang="fa-IR" sz="2400" dirty="0">
                <a:cs typeface="B Nazanin" panose="00000400000000000000" pitchFamily="2" charset="-78"/>
              </a:rPr>
              <a:t>بخش مخزن و امانت بصورت قفسه باز و بر اساس طبقه بندی </a:t>
            </a:r>
            <a:r>
              <a:rPr lang="en-US" sz="2400" dirty="0">
                <a:cs typeface="B Nazanin" panose="00000400000000000000" pitchFamily="2" charset="-78"/>
              </a:rPr>
              <a:t>NLM </a:t>
            </a:r>
            <a:r>
              <a:rPr lang="fa-IR" sz="2400" dirty="0">
                <a:cs typeface="B Nazanin" panose="00000400000000000000" pitchFamily="2" charset="-78"/>
              </a:rPr>
              <a:t>(کتابخانه پزشکی کنگره) اداره شده و طبق قوانین مصوب شورای تخصصی کتابخانه مرکزی نسبت به امانت کتاب به مراجعین و یا استفاده در محل، فعالیت می نماید. منابع موجود در حوزه موضوعی پرستاری، مامایی و علوم پایه، حدود13000 جلدکتاب فارسی و800 جلد لاتین، منابع مرجع و همچنین مجموعه ای بالغ بر 1000 جلد کتاب عمومی در زمینه روانشناسی، ازدواج، اسلام، ادبیات و ... می باشد.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r>
              <a:rPr lang="ar-SA" sz="3200" b="1" dirty="0">
                <a:cs typeface="B Nazanin" panose="00000400000000000000" pitchFamily="2" charset="-78"/>
              </a:rPr>
              <a:t>2. بخش اطلاع رسانی و سایت اینترنت: </a:t>
            </a:r>
            <a:r>
              <a:rPr lang="ar-SA" sz="2400" dirty="0">
                <a:cs typeface="B Nazanin" panose="00000400000000000000" pitchFamily="2" charset="-78"/>
              </a:rPr>
              <a:t>این قسمت زیر نظر کتابخانه اداره شده و دانشجویان می توانند جستجوی منابع علمی در پایگاههای اطلاعاتی مشترک، انتخاب واحد، رزرو غذا و کلیه امور دانشجویی از طریق شبکه داخلی دانشگاه (اینترنت) را در این قسمت انجام دهند.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/>
            <a:r>
              <a:rPr lang="ar-SA" sz="2400" b="1" dirty="0">
                <a:cs typeface="B Nazanin" panose="00000400000000000000" pitchFamily="2" charset="-78"/>
              </a:rPr>
              <a:t> </a:t>
            </a:r>
            <a:r>
              <a:rPr lang="ar-SA" sz="3200" b="1" dirty="0" smtClean="0">
                <a:cs typeface="B Nazanin" panose="00000400000000000000" pitchFamily="2" charset="-78"/>
              </a:rPr>
              <a:t>3</a:t>
            </a:r>
            <a:r>
              <a:rPr lang="ar-SA" sz="3200" b="1" dirty="0">
                <a:cs typeface="B Nazanin" panose="00000400000000000000" pitchFamily="2" charset="-78"/>
              </a:rPr>
              <a:t>. سالن مطالعه: </a:t>
            </a:r>
            <a:r>
              <a:rPr lang="ar-SA" sz="2400" dirty="0">
                <a:cs typeface="B Nazanin" panose="00000400000000000000" pitchFamily="2" charset="-78"/>
              </a:rPr>
              <a:t>این قسمت دارای دو سالن مجزا برای دانشجویان آقا و خانم بوده و جهت مطالعه منابع و برگزاری نمایشگاه دائمی از کتاب های وجین شده درنظر گرفته شده است.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</a:t>
            </a: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مسئول کتابخانه و سایت رایانه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84867" y="6130348"/>
            <a:ext cx="5409127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– داخلی 21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179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رشته های تحصیلی دانشکده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2074077"/>
              </p:ext>
            </p:extLst>
          </p:nvPr>
        </p:nvGraphicFramePr>
        <p:xfrm>
          <a:off x="2032000" y="101588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0224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80" y="1403126"/>
            <a:ext cx="8750344" cy="468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95459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ular Callout 6"/>
          <p:cNvSpPr/>
          <p:nvPr/>
        </p:nvSpPr>
        <p:spPr>
          <a:xfrm>
            <a:off x="1339404" y="2292629"/>
            <a:ext cx="9800822" cy="3292672"/>
          </a:xfrm>
          <a:prstGeom prst="wedgeRoundRectCallout">
            <a:avLst>
              <a:gd name="adj1" fmla="val -2032"/>
              <a:gd name="adj2" fmla="val -7315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030A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defTabSz="457200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fa-IR" sz="2000" b="1" dirty="0">
                <a:solidFill>
                  <a:schemeClr val="accent6">
                    <a:lumMod val="75000"/>
                  </a:schemeClr>
                </a:solidFill>
                <a:ea typeface="Calibri"/>
                <a:cs typeface="B Nazanin" pitchFamily="2" charset="-78"/>
              </a:rPr>
              <a:t>دانشجو در هر نيمسال تحصيلي </a:t>
            </a:r>
            <a:r>
              <a:rPr lang="fa-IR" sz="2000" b="1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B Nazanin" pitchFamily="2" charset="-78"/>
              </a:rPr>
              <a:t>بايـد </a:t>
            </a:r>
            <a:endParaRPr lang="fa-IR" sz="2000" b="1" dirty="0">
              <a:solidFill>
                <a:schemeClr val="accent6">
                  <a:lumMod val="75000"/>
                </a:schemeClr>
              </a:solidFill>
              <a:ea typeface="Calibri"/>
              <a:cs typeface="B Nazanin" pitchFamily="2" charset="-78"/>
            </a:endParaRPr>
          </a:p>
          <a:p>
            <a:pPr lvl="0" algn="ctr" defTabSz="457200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fa-IR" sz="2800" b="1" dirty="0">
                <a:solidFill>
                  <a:srgbClr val="C00000"/>
                </a:solidFill>
                <a:ea typeface="Calibri"/>
                <a:cs typeface="B Titr" panose="00000700000000000000" pitchFamily="2" charset="-78"/>
              </a:rPr>
              <a:t>حداقل 12 و حداكثر تا ٢٠ واحد درسي</a:t>
            </a:r>
          </a:p>
          <a:p>
            <a:pPr lvl="0" algn="ctr" defTabSz="457200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  <a:ea typeface="Calibri"/>
                <a:cs typeface="B Nazanin" pitchFamily="2" charset="-78"/>
              </a:rPr>
              <a:t> انتخاب نمايد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ea typeface="Calibri"/>
                <a:cs typeface="B Nazanin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7058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b="1" dirty="0">
                <a:ea typeface="Calibri"/>
                <a:cs typeface="B Nazanin" pitchFamily="2" charset="-78"/>
              </a:rPr>
              <a:t>.</a:t>
            </a:r>
          </a:p>
          <a:p>
            <a:endParaRPr lang="fa-IR" b="1" dirty="0">
              <a:cs typeface="B Nazanin" pitchFamily="2" charset="-78"/>
            </a:endParaRPr>
          </a:p>
        </p:txBody>
      </p:sp>
      <p:sp>
        <p:nvSpPr>
          <p:cNvPr id="4" name="Flowchart: Alternate Process 3"/>
          <p:cNvSpPr/>
          <p:nvPr/>
        </p:nvSpPr>
        <p:spPr>
          <a:xfrm rot="21249156">
            <a:off x="1451082" y="982597"/>
            <a:ext cx="9837735" cy="510584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defTabSz="457200">
              <a:lnSpc>
                <a:spcPct val="150000"/>
              </a:lnSpc>
              <a:spcBef>
                <a:spcPct val="20000"/>
              </a:spcBef>
              <a:spcAft>
                <a:spcPts val="8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fa-IR" b="1" dirty="0">
                <a:solidFill>
                  <a:srgbClr val="002060"/>
                </a:solidFill>
                <a:ea typeface="Calibri"/>
                <a:cs typeface="B Nazanin" pitchFamily="2" charset="-78"/>
              </a:rPr>
              <a:t>در صورتي كه </a:t>
            </a:r>
            <a:r>
              <a:rPr lang="fa-IR" sz="2800" b="1" dirty="0">
                <a:solidFill>
                  <a:srgbClr val="002060"/>
                </a:solidFill>
                <a:ea typeface="Calibri"/>
                <a:cs typeface="B Titr" panose="00000700000000000000" pitchFamily="2" charset="-78"/>
              </a:rPr>
              <a:t>معدل در هر نیمسال </a:t>
            </a:r>
            <a:r>
              <a:rPr lang="fa-IR" b="1" dirty="0">
                <a:solidFill>
                  <a:srgbClr val="002060"/>
                </a:solidFill>
                <a:ea typeface="Calibri"/>
                <a:cs typeface="B Nazanin" pitchFamily="2" charset="-78"/>
              </a:rPr>
              <a:t>دانشجو در يـك نيمـسال تحـصيلي </a:t>
            </a:r>
            <a:r>
              <a:rPr lang="fa-IR" sz="2400" b="1" dirty="0">
                <a:solidFill>
                  <a:srgbClr val="002060"/>
                </a:solidFill>
                <a:ea typeface="Calibri"/>
                <a:cs typeface="B Titr" panose="00000700000000000000" pitchFamily="2" charset="-78"/>
              </a:rPr>
              <a:t>حـداقل ١٧</a:t>
            </a:r>
            <a:r>
              <a:rPr lang="fa-IR" b="1" dirty="0">
                <a:solidFill>
                  <a:srgbClr val="002060"/>
                </a:solidFill>
                <a:ea typeface="Calibri"/>
                <a:cs typeface="B Nazanin" pitchFamily="2" charset="-78"/>
              </a:rPr>
              <a:t> باشـد مـي تواند                   </a:t>
            </a:r>
            <a:r>
              <a:rPr lang="fa-IR" sz="2400" b="1" dirty="0">
                <a:solidFill>
                  <a:srgbClr val="002060"/>
                </a:solidFill>
                <a:ea typeface="Calibri"/>
                <a:cs typeface="B Titr" panose="00000700000000000000" pitchFamily="2" charset="-78"/>
              </a:rPr>
              <a:t>با نظر استاد راهنما و موافقت دانشكده </a:t>
            </a:r>
            <a:r>
              <a:rPr lang="fa-IR" b="1" dirty="0">
                <a:solidFill>
                  <a:srgbClr val="002060"/>
                </a:solidFill>
                <a:ea typeface="Calibri"/>
                <a:cs typeface="B Nazanin" pitchFamily="2" charset="-78"/>
              </a:rPr>
              <a:t>، در نيمسال بعد </a:t>
            </a:r>
            <a:r>
              <a:rPr lang="fa-IR" sz="2800" b="1" dirty="0">
                <a:solidFill>
                  <a:srgbClr val="002060"/>
                </a:solidFill>
                <a:ea typeface="Calibri"/>
                <a:cs typeface="B Titr" panose="00000700000000000000" pitchFamily="2" charset="-78"/>
              </a:rPr>
              <a:t>حداكثر تا ٢٤ واحد درسي </a:t>
            </a:r>
            <a:r>
              <a:rPr lang="fa-IR" b="1" dirty="0">
                <a:solidFill>
                  <a:srgbClr val="002060"/>
                </a:solidFill>
                <a:ea typeface="Calibri"/>
                <a:cs typeface="B Nazanin" pitchFamily="2" charset="-78"/>
              </a:rPr>
              <a:t>انتخاب نماید</a:t>
            </a:r>
            <a:r>
              <a:rPr lang="en-US" b="1" dirty="0">
                <a:solidFill>
                  <a:srgbClr val="002060"/>
                </a:solidFill>
                <a:ea typeface="Calibri"/>
                <a:cs typeface="B Nazanin" pitchFamily="2" charset="-78"/>
              </a:rPr>
              <a:t>. </a:t>
            </a:r>
            <a:endParaRPr lang="fa-IR" b="1" dirty="0">
              <a:solidFill>
                <a:srgbClr val="002060"/>
              </a:solidFill>
              <a:ea typeface="Calibri"/>
              <a:cs typeface="B Nazanin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53" y="312854"/>
            <a:ext cx="4397197" cy="27059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51181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 invX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Callout 3"/>
          <p:cNvSpPr/>
          <p:nvPr/>
        </p:nvSpPr>
        <p:spPr>
          <a:xfrm>
            <a:off x="8774461" y="651314"/>
            <a:ext cx="2773595" cy="1645444"/>
          </a:xfrm>
          <a:prstGeom prst="wedgeEllipseCallout">
            <a:avLst>
              <a:gd name="adj1" fmla="val -31513"/>
              <a:gd name="adj2" fmla="val 64065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9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Calibri"/>
                <a:cs typeface="B Titr"/>
              </a:rPr>
              <a:t>حذف و اضافه </a:t>
            </a:r>
            <a:r>
              <a:rPr lang="en-US" sz="29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Calibri"/>
                <a:cs typeface="Arial"/>
              </a:rPr>
              <a:t/>
            </a:r>
            <a:br>
              <a:rPr lang="en-US" sz="29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ea typeface="Calibri"/>
                <a:cs typeface="Arial"/>
              </a:rPr>
            </a:br>
            <a:endParaRPr lang="fa-IR" dirty="0"/>
          </a:p>
        </p:txBody>
      </p:sp>
      <p:sp>
        <p:nvSpPr>
          <p:cNvPr id="2" name="Oval 1"/>
          <p:cNvSpPr/>
          <p:nvPr/>
        </p:nvSpPr>
        <p:spPr>
          <a:xfrm>
            <a:off x="605307" y="1930899"/>
            <a:ext cx="10942749" cy="425096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defTabSz="457200">
              <a:lnSpc>
                <a:spcPct val="250000"/>
              </a:lnSpc>
              <a:spcBef>
                <a:spcPct val="20000"/>
              </a:spcBef>
              <a:spcAft>
                <a:spcPts val="8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fa-IR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دانشجو مي تواند در هر نيمـسال تحـصيلي از مراحـل اول و دوم تـا دو هفتـه پـس از شـروع نيمسال، </a:t>
            </a:r>
            <a:r>
              <a:rPr lang="fa-IR" sz="2400" b="1" u="sng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حداكثر دو </a:t>
            </a:r>
            <a:r>
              <a:rPr lang="fa-IR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درس اخذ شده خود را </a:t>
            </a:r>
            <a:r>
              <a:rPr lang="fa-IR" sz="2400" b="1" u="sng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حذف</a:t>
            </a:r>
            <a:r>
              <a:rPr lang="fa-IR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 و يا </a:t>
            </a:r>
            <a:r>
              <a:rPr lang="fa-IR" sz="2400" b="1" u="sng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دو درس </a:t>
            </a:r>
            <a:r>
              <a:rPr lang="fa-IR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ديگر </a:t>
            </a:r>
            <a:r>
              <a:rPr lang="fa-IR" sz="2400" b="1" u="sng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اخـذ</a:t>
            </a:r>
            <a:r>
              <a:rPr lang="fa-IR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 نمايـد، مشروط براين كه تعـداد واحـدهاي اخـذ شـده وي از حـد مقرر تجاوز نكند</a:t>
            </a:r>
            <a:r>
              <a:rPr lang="en-US" sz="2400" b="1" dirty="0">
                <a:solidFill>
                  <a:prstClr val="black">
                    <a:lumMod val="75000"/>
                    <a:lumOff val="25000"/>
                  </a:prstClr>
                </a:solidFill>
                <a:ea typeface="Calibri"/>
                <a:cs typeface="B Nazanin" pitchFamily="2" charset="-78"/>
              </a:rPr>
              <a:t>.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endParaRPr lang="fa-I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86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8BA9CAA-D91D-4944-B0ED-86310C56B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475" y="951964"/>
            <a:ext cx="3257550" cy="2286000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082872" y="5549205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ea typeface="+mn-ea"/>
                <a:cs typeface="B Titr" panose="00000700000000000000" pitchFamily="2" charset="-78"/>
              </a:rPr>
              <a:t>https://nm.muq.ac.ir/</a:t>
            </a:r>
          </a:p>
        </p:txBody>
      </p:sp>
    </p:spTree>
    <p:extLst>
      <p:ext uri="{BB962C8B-B14F-4D97-AF65-F5344CB8AC3E}">
        <p14:creationId xmlns:p14="http://schemas.microsoft.com/office/powerpoint/2010/main" val="347570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F4E67FCE-E734-4DEA-853F-5A5D52CE8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487" y="1069681"/>
            <a:ext cx="6887219" cy="3284062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83839C6C-885A-4258-9B56-9FBD80ED5D4A}"/>
              </a:ext>
            </a:extLst>
          </p:cNvPr>
          <p:cNvSpPr/>
          <p:nvPr/>
        </p:nvSpPr>
        <p:spPr>
          <a:xfrm>
            <a:off x="152978" y="4618471"/>
            <a:ext cx="6828847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400" dirty="0">
                <a:solidFill>
                  <a:schemeClr val="bg2">
                    <a:lumMod val="50000"/>
                  </a:schemeClr>
                </a:solidFill>
                <a:cs typeface="B Titr" panose="00000700000000000000" pitchFamily="2" charset="-78"/>
              </a:rPr>
              <a:t>در پناه خداوند مهربان باشید</a:t>
            </a:r>
            <a:endParaRPr lang="en-US" sz="4400" dirty="0">
              <a:solidFill>
                <a:schemeClr val="bg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6833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571" y="1531110"/>
            <a:ext cx="8006858" cy="372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960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 </a:t>
            </a:r>
            <a:r>
              <a:rPr lang="fa-IR" sz="2400" dirty="0" smtClean="0">
                <a:cs typeface="B Nazanin" panose="00000400000000000000" pitchFamily="2" charset="-78"/>
              </a:rPr>
              <a:t>رابط </a:t>
            </a:r>
            <a:r>
              <a:rPr lang="fa-IR" sz="2400" dirty="0">
                <a:cs typeface="B Nazanin" panose="00000400000000000000" pitchFamily="2" charset="-78"/>
              </a:rPr>
              <a:t>امور آموزشی دانشکده با معاونت آموزشی دانشگاه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ارتقاء </a:t>
            </a:r>
            <a:r>
              <a:rPr lang="fa-IR" sz="2400" dirty="0">
                <a:cs typeface="B Nazanin" panose="00000400000000000000" pitchFamily="2" charset="-78"/>
              </a:rPr>
              <a:t>توانمندی آموزشی اساتید و نظارت بر برنامه ریزی و عملکرد گروه های آموزشی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ارتقاء </a:t>
            </a:r>
            <a:r>
              <a:rPr lang="fa-IR" sz="2400" dirty="0">
                <a:cs typeface="B Nazanin" panose="00000400000000000000" pitchFamily="2" charset="-78"/>
              </a:rPr>
              <a:t>وضعیت رفاهی کارکنان و اعضاء هیأت علمی از نظر ایاب و ذهاب، اردوهای تفریحی، ورزشی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توسعه </a:t>
            </a:r>
            <a:r>
              <a:rPr lang="fa-IR" sz="2400" dirty="0">
                <a:cs typeface="B Nazanin" panose="00000400000000000000" pitchFamily="2" charset="-78"/>
              </a:rPr>
              <a:t>کمی و کیفی آموزش و نظارت بر برنامه های آموزشی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نظارت </a:t>
            </a:r>
            <a:r>
              <a:rPr lang="fa-IR" sz="2400" dirty="0">
                <a:cs typeface="B Nazanin" panose="00000400000000000000" pitchFamily="2" charset="-78"/>
              </a:rPr>
              <a:t>بر اجرای مقررات و آیین نامه های آموزشی در دانشکده 				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ارتقاء </a:t>
            </a:r>
            <a:r>
              <a:rPr lang="fa-IR" sz="2400" dirty="0">
                <a:cs typeface="B Nazanin" panose="00000400000000000000" pitchFamily="2" charset="-78"/>
              </a:rPr>
              <a:t>فرآیند ارزشیابی بالینی دانشجویان و نظارت بر برگزاری کلاس ها و کارآموزی ها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نظارت </a:t>
            </a:r>
            <a:r>
              <a:rPr lang="fa-IR" sz="2400" dirty="0">
                <a:cs typeface="B Nazanin" panose="00000400000000000000" pitchFamily="2" charset="-78"/>
              </a:rPr>
              <a:t>بر امور آموزشی و عملکرد کارشناسان آموزش، تحصیلات تکمیلی و واحد توسعه آموزش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توسعه </a:t>
            </a:r>
            <a:r>
              <a:rPr lang="fa-IR" sz="2400" dirty="0">
                <a:cs typeface="B Nazanin" panose="00000400000000000000" pitchFamily="2" charset="-78"/>
              </a:rPr>
              <a:t>تحصیلات تکمیلی در دانشکده و پیگیری رشته های مورد نیاز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تشویق </a:t>
            </a:r>
            <a:r>
              <a:rPr lang="fa-IR" sz="2400" dirty="0">
                <a:cs typeface="B Nazanin" panose="00000400000000000000" pitchFamily="2" charset="-78"/>
              </a:rPr>
              <a:t>وحمایت از دانشجویان ممتاز و استعداد درخشان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تقویت </a:t>
            </a:r>
            <a:r>
              <a:rPr lang="fa-IR" sz="2400" dirty="0">
                <a:cs typeface="B Nazanin" panose="00000400000000000000" pitchFamily="2" charset="-78"/>
              </a:rPr>
              <a:t>ارتباط اساتید مشاور تحصیلی و دانشجویان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رسیدگی </a:t>
            </a:r>
            <a:r>
              <a:rPr lang="fa-IR" sz="2400" dirty="0">
                <a:cs typeface="B Nazanin" panose="00000400000000000000" pitchFamily="2" charset="-78"/>
              </a:rPr>
              <a:t>به مشکلات آموزشی دانشجویان که در سطح اساتید مشاور، اداره آموزش و گروه های آموزشی لاینحل باقی مانده باشد.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معاونت آموزشی دانشکده: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84867" y="6130348"/>
            <a:ext cx="5409127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37839737 - داخلی 13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945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972" y="1431970"/>
            <a:ext cx="6978293" cy="419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توسعه </a:t>
            </a:r>
            <a:r>
              <a:rPr lang="fa-IR" sz="2400" dirty="0">
                <a:cs typeface="B Nazanin" panose="00000400000000000000" pitchFamily="2" charset="-78"/>
              </a:rPr>
              <a:t>کمی و کیفی طرح های تحقیقاتی اعضای هیات علمی دانشکده ی پرستاری و مامایی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برگزاری </a:t>
            </a:r>
            <a:r>
              <a:rPr lang="fa-IR" sz="2400" dirty="0">
                <a:cs typeface="B Nazanin" panose="00000400000000000000" pitchFamily="2" charset="-78"/>
              </a:rPr>
              <a:t>همایش های پژوهشی دانشجویی در سطح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حمایت </a:t>
            </a:r>
            <a:r>
              <a:rPr lang="fa-IR" sz="2400" dirty="0">
                <a:cs typeface="B Nazanin" panose="00000400000000000000" pitchFamily="2" charset="-78"/>
              </a:rPr>
              <a:t>از پایان نامه های دانشجویی در مقطع کارشناسی ارشد در قالب طرح های تحقیقاتی مصوب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برگزاری </a:t>
            </a:r>
            <a:r>
              <a:rPr lang="fa-IR" sz="2400" dirty="0">
                <a:cs typeface="B Nazanin" panose="00000400000000000000" pitchFamily="2" charset="-78"/>
              </a:rPr>
              <a:t>کارگاه های پژوهشی ویژه اعضای هیات علمی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برگزاری </a:t>
            </a:r>
            <a:r>
              <a:rPr lang="fa-IR" sz="2400" dirty="0">
                <a:cs typeface="B Nazanin" panose="00000400000000000000" pitchFamily="2" charset="-78"/>
              </a:rPr>
              <a:t>کارگاه های پژوهشی ویژه دانشجویان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نهادینه </a:t>
            </a:r>
            <a:r>
              <a:rPr lang="fa-IR" sz="2400" dirty="0">
                <a:cs typeface="B Nazanin" panose="00000400000000000000" pitchFamily="2" charset="-78"/>
              </a:rPr>
              <a:t>کردن گزارش فعالیت های پژوهشی اساتید بصورت سالانه به معاونت پژوهشی 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endParaRPr lang="fa-IR" sz="2400" dirty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حمایت </a:t>
            </a:r>
            <a:r>
              <a:rPr lang="fa-IR" sz="2400" dirty="0">
                <a:cs typeface="B Nazanin" panose="00000400000000000000" pitchFamily="2" charset="-78"/>
              </a:rPr>
              <a:t>از برگزاری ژورنال کلاب های دانشکده پرستاری و مامایی به صورت ماهانه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حمایت </a:t>
            </a:r>
            <a:r>
              <a:rPr lang="fa-IR" sz="2400" dirty="0">
                <a:cs typeface="B Nazanin" panose="00000400000000000000" pitchFamily="2" charset="-78"/>
              </a:rPr>
              <a:t>از شرکت دانشجویان در کنگره ها و همایش های ملی و بین المللی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برگزاری </a:t>
            </a:r>
            <a:r>
              <a:rPr lang="fa-IR" sz="2400" dirty="0">
                <a:cs typeface="B Nazanin" panose="00000400000000000000" pitchFamily="2" charset="-78"/>
              </a:rPr>
              <a:t>منظم جلسات شورای پژوهشی دانشکده پرستاری ومامایی بصورت ماهانه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ارتقاء </a:t>
            </a:r>
            <a:r>
              <a:rPr lang="fa-IR" sz="2400" dirty="0">
                <a:cs typeface="B Nazanin" panose="00000400000000000000" pitchFamily="2" charset="-78"/>
              </a:rPr>
              <a:t>سطح ایده های پژوهشی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تقویت </a:t>
            </a:r>
            <a:r>
              <a:rPr lang="fa-IR" sz="2400" dirty="0">
                <a:cs typeface="B Nazanin" panose="00000400000000000000" pitchFamily="2" charset="-78"/>
              </a:rPr>
              <a:t>و توسعه منابع کتابخانه ای دانشکده ی پرستاری و مامایی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>
                <a:ea typeface="+mn-ea"/>
                <a:cs typeface="B Titr" panose="00000700000000000000" pitchFamily="2" charset="-78"/>
              </a:rPr>
              <a:t>شرح وظایف معاونت </a:t>
            </a: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پژوهشی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84867" y="6130348"/>
            <a:ext cx="5409127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37839737 - داخلی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27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5950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5929" y="1368648"/>
            <a:ext cx="7277368" cy="420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7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094" y="1425729"/>
            <a:ext cx="1146803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>
                <a:cs typeface="B Nazanin" panose="00000400000000000000" pitchFamily="2" charset="-78"/>
              </a:rPr>
              <a:t>معاونت دانشجویی فرهنگی دانشگاه از 4 قسمت امور دانشجویی، امور فرهنگی، اداره مشاوره و اداره تربیت بدنی تشکیل شده است.</a:t>
            </a:r>
            <a:endParaRPr lang="en-US" sz="2400" dirty="0">
              <a:cs typeface="B Nazanin" panose="00000400000000000000" pitchFamily="2" charset="-78"/>
            </a:endParaRPr>
          </a:p>
          <a:p>
            <a:r>
              <a:rPr lang="ar-SA" sz="2400" b="1" dirty="0" smtClean="0"/>
              <a:t>شرح </a:t>
            </a:r>
            <a:r>
              <a:rPr lang="ar-SA" sz="2400" b="1" dirty="0"/>
              <a:t>وظایف امور دانشجویی</a:t>
            </a:r>
            <a:r>
              <a:rPr lang="ar-SA" sz="2400" b="1" dirty="0" smtClean="0"/>
              <a:t>:</a:t>
            </a:r>
            <a:endParaRPr lang="fa-IR" sz="2400" b="1" dirty="0" smtClean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 تشکیل شورای صنفی دانشجویی دانشکده: جهت پیگیری درخواستهای رفاهی خدماتی دانشجویی در خوابگاه ها، دانشکده و کارآموزی ها </a:t>
            </a:r>
            <a:endParaRPr lang="fa-IR" sz="24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مسائل </a:t>
            </a:r>
            <a:r>
              <a:rPr lang="ar-SA" sz="2400" dirty="0">
                <a:solidFill>
                  <a:prstClr val="black"/>
                </a:solidFill>
                <a:cs typeface="B Nazanin" panose="00000400000000000000" pitchFamily="2" charset="-78"/>
              </a:rPr>
              <a:t>مربوط به وام های دانشجویی، تغذیه، خوابگاه، ارائه معرفی­نامه جهت کاردانشجویی، شناسایی و حمایت از دانشجویان کم­بضاعت </a:t>
            </a:r>
            <a:r>
              <a:rPr lang="ar-SA" sz="2400" dirty="0">
                <a:cs typeface="B Nazanin" panose="00000400000000000000" pitchFamily="2" charset="-78"/>
              </a:rPr>
              <a:t>مالی و... 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fa-IR" sz="24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r>
              <a:rPr lang="ar-SA" sz="2400" b="1" dirty="0" smtClean="0"/>
              <a:t>شرح </a:t>
            </a:r>
            <a:r>
              <a:rPr lang="ar-SA" sz="2400" b="1" dirty="0"/>
              <a:t>وظایف اداره مشاوره: 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ارائه خدمات مشاوره­ای به دانشجویان</a:t>
            </a:r>
            <a:endParaRPr lang="fa-IR" sz="24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برگزاری </a:t>
            </a:r>
            <a:r>
              <a:rPr lang="ar-SA" sz="2400" dirty="0">
                <a:cs typeface="B Nazanin" panose="00000400000000000000" pitchFamily="2" charset="-78"/>
              </a:rPr>
              <a:t>کارگاه­های آموزشی مهارتی روان </a:t>
            </a:r>
            <a:r>
              <a:rPr lang="ar-SA" sz="2400" dirty="0" smtClean="0">
                <a:cs typeface="B Nazanin" panose="00000400000000000000" pitchFamily="2" charset="-78"/>
              </a:rPr>
              <a:t>شناسی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ارتباط </a:t>
            </a:r>
            <a:r>
              <a:rPr lang="ar-SA" sz="2400" dirty="0">
                <a:cs typeface="B Nazanin" panose="00000400000000000000" pitchFamily="2" charset="-78"/>
              </a:rPr>
              <a:t>با </a:t>
            </a:r>
            <a:r>
              <a:rPr lang="ar-SA" sz="2400" dirty="0" smtClean="0">
                <a:cs typeface="B Nazanin" panose="00000400000000000000" pitchFamily="2" charset="-78"/>
              </a:rPr>
              <a:t>والدین</a:t>
            </a:r>
            <a:r>
              <a:rPr lang="fa-IR" sz="2400" dirty="0" smtClean="0">
                <a:cs typeface="B Nazanin" panose="00000400000000000000" pitchFamily="2" charset="-78"/>
              </a:rPr>
              <a:t> 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cs typeface="B Nazanin" panose="00000400000000000000" pitchFamily="2" charset="-78"/>
              </a:rPr>
              <a:t>حمایت </a:t>
            </a:r>
            <a:r>
              <a:rPr lang="ar-SA" sz="2400" dirty="0">
                <a:cs typeface="B Nazanin" panose="00000400000000000000" pitchFamily="2" charset="-78"/>
              </a:rPr>
              <a:t>و پیگیری دانشجویان مشکلدار ازنظر روحی روانی</a:t>
            </a:r>
            <a:endParaRPr lang="en-US" sz="2400" dirty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400" dirty="0">
              <a:cs typeface="B Nazanin" panose="00000400000000000000" pitchFamily="2" charset="-78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ar-SA" sz="24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/>
            <a:endParaRPr lang="en-US" sz="2400" dirty="0" smtClean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3731368" y="809779"/>
            <a:ext cx="7886700" cy="61595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800" b="1" dirty="0" smtClean="0">
                <a:ea typeface="+mn-ea"/>
                <a:cs typeface="B Titr" panose="00000700000000000000" pitchFamily="2" charset="-78"/>
              </a:rPr>
              <a:t>معاونت دانشجویی و فرهنگی دانشکده</a:t>
            </a:r>
            <a:r>
              <a:rPr lang="fa-IR" sz="2800" b="1" dirty="0">
                <a:ea typeface="+mn-ea"/>
                <a:cs typeface="B Titr" panose="00000700000000000000" pitchFamily="2" charset="-78"/>
              </a:rPr>
              <a:t>:</a:t>
            </a:r>
            <a:endParaRPr lang="en-US" sz="28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1606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852" y="714683"/>
            <a:ext cx="1146803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/>
              <a:t>شرح </a:t>
            </a:r>
            <a:r>
              <a:rPr lang="ar-SA" sz="2400" b="1" dirty="0"/>
              <a:t>وظایف اداره تربیت بدنی: </a:t>
            </a:r>
            <a:endParaRPr lang="fa-IR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 برگزاری کلاس های آموزشی ورزشی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ارائه </a:t>
            </a: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معرفی نامه </a:t>
            </a: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به باشگاه های ورزشی طرف قرارداد برای دانشجویان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prstClr val="black"/>
                </a:solidFill>
                <a:cs typeface="B Nazanin" panose="00000400000000000000" pitchFamily="2" charset="-78"/>
              </a:rPr>
              <a:t>ارائه بلیط شنا برای استخرهای طرف </a:t>
            </a: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قرارداد</a:t>
            </a:r>
            <a:endParaRPr lang="fa-IR" sz="24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r>
              <a:rPr lang="ar-SA" sz="2400" b="1" dirty="0"/>
              <a:t>شرح وظایف امور فرهنگی</a:t>
            </a:r>
            <a:r>
              <a:rPr lang="ar-SA" sz="2400" b="1" dirty="0" smtClean="0"/>
              <a:t>:</a:t>
            </a:r>
            <a:endParaRPr lang="fa-IR" sz="24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 smtClean="0">
                <a:cs typeface="B Nazanin" panose="00000400000000000000" pitchFamily="2" charset="-78"/>
              </a:rPr>
              <a:t>برگزاری </a:t>
            </a:r>
            <a:r>
              <a:rPr lang="ar-SA" sz="2400" dirty="0">
                <a:cs typeface="B Nazanin" panose="00000400000000000000" pitchFamily="2" charset="-78"/>
              </a:rPr>
              <a:t>اردوهای سیاحتی و زیارتی در طول ترم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بزرگداشت مناسبت های ملی و مذهبی در دانشکده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برپایی محافل قرائت زیارت عاشورا یک بار در هفته همراه با مداحی و صرف صبحانه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برگزاری کارگاه ها و کلاس های اموزشی، فرهنگی و اعتقادی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برپایی کرسی های آزاد اندیشی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تهیه و چاپ نشریات دانشجویی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مشاوره های فرهنگی مذهبی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برگزاری مسابقات فرهنگی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 برگزاری کلاس های حفظ و ترتیل قرآن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ar-SA" sz="2400" dirty="0">
                <a:cs typeface="B Nazanin" panose="00000400000000000000" pitchFamily="2" charset="-78"/>
              </a:rPr>
              <a:t>برپایی و شرکت درجشنواره ها و نمایشگاه های فرهنگی و قرآنی </a:t>
            </a:r>
            <a:r>
              <a:rPr lang="ar-SA" sz="2400" dirty="0" smtClean="0">
                <a:cs typeface="B Nazanin" panose="00000400000000000000" pitchFamily="2" charset="-78"/>
              </a:rPr>
              <a:t>کشوری</a:t>
            </a:r>
            <a:endParaRPr lang="en-US" sz="2400" dirty="0">
              <a:cs typeface="B Nazanin" panose="00000400000000000000" pitchFamily="2" charset="-78"/>
            </a:endParaRPr>
          </a:p>
          <a:p>
            <a:pPr lvl="0" algn="just">
              <a:buFont typeface="Arial" panose="020B0604020202020204" pitchFamily="34" charset="0"/>
              <a:buChar char="•"/>
            </a:pPr>
            <a:endParaRPr lang="ar-SA" sz="24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lvl="0"/>
            <a:endParaRPr lang="en-US" sz="2400" dirty="0" smtClean="0">
              <a:cs typeface="B Nazanin" panose="00000400000000000000" pitchFamily="2" charset="-78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fa-IR" sz="2400" dirty="0">
              <a:cs typeface="B Nazanin" panose="00000400000000000000" pitchFamily="2" charset="-7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35D2AB05-3EF1-4EE7-B8DE-5E21FF6A0E28}"/>
              </a:ext>
            </a:extLst>
          </p:cNvPr>
          <p:cNvSpPr txBox="1">
            <a:spLocks noChangeArrowheads="1"/>
          </p:cNvSpPr>
          <p:nvPr/>
        </p:nvSpPr>
        <p:spPr>
          <a:xfrm>
            <a:off x="2871988" y="6323526"/>
            <a:ext cx="5409127" cy="534473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rtl="1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B Mitra" panose="00000400000000000000" pitchFamily="2" charset="-7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a-IR" sz="2000" b="1" dirty="0">
                <a:ea typeface="+mn-ea"/>
                <a:cs typeface="B Titr" panose="00000700000000000000" pitchFamily="2" charset="-78"/>
              </a:rPr>
              <a:t>شماره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تماس: </a:t>
            </a:r>
            <a:r>
              <a:rPr lang="fa-IR" sz="2000" b="1" dirty="0">
                <a:ea typeface="+mn-ea"/>
                <a:cs typeface="B Titr" panose="00000700000000000000" pitchFamily="2" charset="-78"/>
              </a:rPr>
              <a:t>37839737 - داخلی </a:t>
            </a:r>
            <a:r>
              <a:rPr lang="fa-IR" sz="2000" b="1" dirty="0" smtClean="0">
                <a:ea typeface="+mn-ea"/>
                <a:cs typeface="B Titr" panose="00000700000000000000" pitchFamily="2" charset="-78"/>
              </a:rPr>
              <a:t>24</a:t>
            </a:r>
            <a:endParaRPr lang="en-US" sz="2000" b="1" dirty="0">
              <a:ea typeface="+mn-e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2454992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TM02455596[[fn=Spring]]</Template>
  <TotalTime>1608</TotalTime>
  <Words>1138</Words>
  <Application>Microsoft Office PowerPoint</Application>
  <PresentationFormat>Widescreen</PresentationFormat>
  <Paragraphs>117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</vt:lpstr>
      <vt:lpstr>B Nazanin</vt:lpstr>
      <vt:lpstr>B Titr</vt:lpstr>
      <vt:lpstr>Calibri</vt:lpstr>
      <vt:lpstr>Courier New</vt:lpstr>
      <vt:lpstr>Tahoma</vt:lpstr>
      <vt:lpstr>Trebuchet MS</vt:lpstr>
      <vt:lpstr>Verdana</vt:lpstr>
      <vt:lpstr>Wingdings 2</vt:lpstr>
      <vt:lpstr>Spring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آنچه دانشجو باید بداند:</dc:title>
  <dc:creator>Elham Amiritabar</dc:creator>
  <cp:lastModifiedBy>user</cp:lastModifiedBy>
  <cp:revision>307</cp:revision>
  <dcterms:created xsi:type="dcterms:W3CDTF">2018-09-12T05:27:42Z</dcterms:created>
  <dcterms:modified xsi:type="dcterms:W3CDTF">2021-09-26T06:35:43Z</dcterms:modified>
</cp:coreProperties>
</file>